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webextensions/webextension1.xml" ContentType="application/vnd.ms-office.webextension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webextensions/taskpanes.xml" ContentType="application/vnd.ms-office.webextensiontaskpanes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4" r:id="rId5"/>
    <p:sldId id="262" r:id="rId6"/>
    <p:sldId id="261" r:id="rId7"/>
    <p:sldId id="265" r:id="rId8"/>
    <p:sldId id="267" r:id="rId9"/>
    <p:sldId id="268" r:id="rId10"/>
    <p:sldId id="266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EAB65D-71D2-40B2-AD86-62373E64B888}" v="90" dt="2025-03-10T01:21:44.4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862C9-76D4-45D6-BA6D-DB202ACFD51A}" type="datetimeFigureOut">
              <a:rPr kumimoji="1" lang="ja-JP" altLang="en-US" smtClean="0"/>
              <a:t>2025/3/10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9187F-BA6C-487B-BAB9-C3E2EF339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2237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9187F-BA6C-487B-BAB9-C3E2EF339B2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439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C2547-0285-B1B5-1D51-54EF98A90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E105F-C07A-750A-37F8-397B0CF7C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E429F-99E4-A98C-6B13-9C362C742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2B61-E40C-4B33-8B62-857B005F20EF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B964D-3089-3009-B2FC-6F2BD124C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99F5E-8DB0-8925-916B-79917AEF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0B19-4CA6-4EC8-ABC3-0F4667555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778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3B1B-F59A-49A5-E983-DEC56C874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084850-0A1A-39C1-C8D6-70B9D9060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2EEEC-01E6-1D29-9AE2-A85D0D748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2B61-E40C-4B33-8B62-857B005F20EF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A1A58-CE78-5B46-AF36-407AB45B3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57BF8-ABCD-31E9-96A8-C153F681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0B19-4CA6-4EC8-ABC3-0F4667555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E3AF88-BA4F-8D32-FD48-93FAADC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04DED4-5726-E5C3-0B90-776513C1A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4B3F6-60BA-9739-79CB-9CB80BEF1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2B61-E40C-4B33-8B62-857B005F20EF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4BBA9-0B1D-BA09-E6D2-75A62053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A0492-FB0A-0752-0015-3C0C8264F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0B19-4CA6-4EC8-ABC3-0F4667555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45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BA7FD-820B-7280-750F-942547F9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A4712-A060-FBB7-6015-540AC498D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98E01-F75A-A9DE-54C1-608473479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2B61-E40C-4B33-8B62-857B005F20EF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CF3F7-4C50-92DF-BFCF-880F304F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27D78-FD54-6558-96C7-E98DDB9F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0B19-4CA6-4EC8-ABC3-0F4667555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627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ED49-6432-86C4-7B87-E6CC0D80B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E5332-D8EE-2CF6-D5A9-D5D030BF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C44D5-22F6-6488-C5F8-A993F43D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2B61-E40C-4B33-8B62-857B005F20EF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5B3B0-E731-EB74-1E33-15638FFA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AAC5F-4D79-2D8F-F119-C66258F7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0B19-4CA6-4EC8-ABC3-0F4667555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294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7CB15-65AE-DE18-AC9B-9BE35A11D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6E74E-FD95-E02C-19F3-CCBDDBCF0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7F3651-9A1E-3883-4584-36D3EEE1E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B7B6F-2068-07D9-301E-F45B70289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2B61-E40C-4B33-8B62-857B005F20EF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7EB54-074C-F679-7EF4-3F83851DF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DE33D-7627-4001-0AF6-10741B23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0B19-4CA6-4EC8-ABC3-0F4667555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174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D4007-2A7C-100D-688A-5212FD5C2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92D42-8414-8070-C8E2-976F5BC7E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7847C-1FF4-5F91-0E0C-215EFB958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55847E-A3D4-C04C-FAD0-5CBBCFD529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5F0EAA-EC7A-7EA1-FEC4-05DF708C8B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BF8-2D60-923C-0CF6-4533EEE7E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2B61-E40C-4B33-8B62-857B005F20EF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D05545-E29F-74F8-E56D-3325621A3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72E263-68CA-9DC2-6892-D7216A57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0B19-4CA6-4EC8-ABC3-0F4667555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05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F09D-20E6-ABCD-D942-30B555DF5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5A9F0D-1A64-D4E8-2FF2-5F2857E14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2B61-E40C-4B33-8B62-857B005F20EF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41AC0-F166-ACF9-3001-E25B7859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355A0-EDE2-220F-3255-E765EE5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0B19-4CA6-4EC8-ABC3-0F4667555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54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AB8792-C636-7C9E-C782-E63B21A3F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2B61-E40C-4B33-8B62-857B005F20EF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566CEB-C6DD-EF29-74F5-B8F070776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447BE-0DB0-CCE9-83EB-6267FFA71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0B19-4CA6-4EC8-ABC3-0F4667555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86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4972A-1FA0-ABF3-5DB3-8F199B33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56F62-F7A2-D22C-214F-9B139E63B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978F5-349D-AC19-7CBA-DF12434D7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7236B-F329-36D6-E254-957BE1B3F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2B61-E40C-4B33-8B62-857B005F20EF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9855F-B17B-5395-4836-F4D4ADFF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C6FF8-0F66-7FF3-13C5-727864B8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0B19-4CA6-4EC8-ABC3-0F4667555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186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00E88-0386-6CB6-ECA9-ACBB3A02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A546C0-0EA7-E8A2-2A9E-2A6C7D50B8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CBEF1-D16E-D0F3-2C22-E207BEF97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20C21-714E-3BDF-27E0-5A8BB4CCA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2B61-E40C-4B33-8B62-857B005F20EF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7AB69-8E78-4BD5-4C5E-C5821F25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E27B0-C6A9-12A9-41B9-83EBB594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0B19-4CA6-4EC8-ABC3-0F4667555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09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DBC9-0A63-6FE4-7915-95AE9B51C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F73C6-CE9A-B3D7-C69C-E3F3F4766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FD87D-7E22-0D3E-6AC0-53AB38412C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F42B61-E40C-4B33-8B62-857B005F20EF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C7DC0-76B1-DE09-7926-D6F38873A2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C6DF7-74CA-646E-1CF4-0B9BE704E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800B19-4CA6-4EC8-ABC3-0F4667555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30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621390-1434-EF47-839D-5FC0C57E5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9736"/>
            <a:ext cx="9144000" cy="1655762"/>
          </a:xfrm>
        </p:spPr>
        <p:txBody>
          <a:bodyPr>
            <a:normAutofit fontScale="40000" lnSpcReduction="20000"/>
          </a:bodyPr>
          <a:lstStyle/>
          <a:p>
            <a:endParaRPr lang="en-GB" sz="5800" dirty="0"/>
          </a:p>
          <a:p>
            <a:r>
              <a:rPr lang="en-GB" sz="4800" dirty="0"/>
              <a:t>Asian Inter District Meeting – Fukuoka, Japan</a:t>
            </a:r>
            <a:br>
              <a:rPr lang="en-GB" sz="4800" dirty="0"/>
            </a:br>
            <a:endParaRPr lang="en-GB" sz="5800" dirty="0"/>
          </a:p>
          <a:p>
            <a:r>
              <a:rPr lang="en-GB" sz="5800" dirty="0"/>
              <a:t>Presented by</a:t>
            </a:r>
            <a:br>
              <a:rPr lang="en-GB" sz="5800" dirty="0"/>
            </a:br>
            <a:r>
              <a:rPr lang="en-GB" sz="5800" dirty="0"/>
              <a:t>Lt Governor D25 Ratten Abdulhussein</a:t>
            </a:r>
          </a:p>
        </p:txBody>
      </p:sp>
      <p:pic>
        <p:nvPicPr>
          <p:cNvPr id="5" name="Picture 4" descr="A black and red sign with text&#10;&#10;AI-generated content may be incorrect.">
            <a:extLst>
              <a:ext uri="{FF2B5EF4-FFF2-40B4-BE49-F238E27FC236}">
                <a16:creationId xmlns:a16="http://schemas.microsoft.com/office/drawing/2014/main" id="{21D84A28-17A9-9CC2-9D4E-876A5DEB5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57" y="200891"/>
            <a:ext cx="4386826" cy="1441671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2D5E830-5860-E3A4-BE44-BC89FC7537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310619" y="1718043"/>
            <a:ext cx="9570761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lang="en-US" altLang="en-US" sz="1800" dirty="0">
                <a:latin typeface="Arial" panose="020B0604020202020204" pitchFamily="34" charset="0"/>
              </a:rPr>
            </a:b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Strengthening Zonta District 25</a:t>
            </a:r>
            <a:b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Recruiting and Retaining Members</a:t>
            </a:r>
            <a:b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Advocacy Initiatives to Build a Better World for Women and Girls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011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Downloader.Net_AQOrM0boPU-cj9VFTahDxR4OdQPxL4AuwqAj1caifVuqSu65PDisLj993mAQCz90WHnA_EjWSF5Ro0LrhkprD6Ue_720p_(HD)">
            <a:hlinkClick r:id="" action="ppaction://media"/>
            <a:extLst>
              <a:ext uri="{FF2B5EF4-FFF2-40B4-BE49-F238E27FC236}">
                <a16:creationId xmlns:a16="http://schemas.microsoft.com/office/drawing/2014/main" id="{496770CE-82F8-252D-7DE7-D21A1D5473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3498" y="58949"/>
            <a:ext cx="3815152" cy="6740102"/>
          </a:xfrm>
          <a:prstGeom prst="rect">
            <a:avLst/>
          </a:prstGeom>
        </p:spPr>
      </p:pic>
      <p:pic>
        <p:nvPicPr>
          <p:cNvPr id="3" name="Picture 2" descr="A black and red sign with text">
            <a:extLst>
              <a:ext uri="{FF2B5EF4-FFF2-40B4-BE49-F238E27FC236}">
                <a16:creationId xmlns:a16="http://schemas.microsoft.com/office/drawing/2014/main" id="{A2D04FD3-2F00-65CB-22BA-BB011450A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62" y="541585"/>
            <a:ext cx="3297383" cy="1083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0C02F-2D7A-4339-ED09-1D41348A1B3B}"/>
              </a:ext>
            </a:extLst>
          </p:cNvPr>
          <p:cNvSpPr txBox="1"/>
          <p:nvPr/>
        </p:nvSpPr>
        <p:spPr>
          <a:xfrm>
            <a:off x="800100" y="2138189"/>
            <a:ext cx="4533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Advocacy Initiatives to Build a Better World for Women and Girls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4016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Downloader.Net_AQP9gI3zBjPh0Ie3diJy6EJWtBACgFJQSjpqju5TP8XP9OmrAVhzuDWcDdj9rl0PdyGAIxe51SCwaSVKae_ih7RY_360p_(SD)">
            <a:hlinkClick r:id="" action="ppaction://media"/>
            <a:extLst>
              <a:ext uri="{FF2B5EF4-FFF2-40B4-BE49-F238E27FC236}">
                <a16:creationId xmlns:a16="http://schemas.microsoft.com/office/drawing/2014/main" id="{2B5DF9BD-1C0F-A5A7-91BB-C97B09004B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7132" y="0"/>
            <a:ext cx="3765474" cy="6824467"/>
          </a:xfrm>
          <a:prstGeom prst="rect">
            <a:avLst/>
          </a:prstGeom>
        </p:spPr>
      </p:pic>
      <p:pic>
        <p:nvPicPr>
          <p:cNvPr id="3" name="Picture 2" descr="A black and red sign with text">
            <a:extLst>
              <a:ext uri="{FF2B5EF4-FFF2-40B4-BE49-F238E27FC236}">
                <a16:creationId xmlns:a16="http://schemas.microsoft.com/office/drawing/2014/main" id="{FDD88FBE-62C5-D6BA-214F-837A72B0A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62" y="700335"/>
            <a:ext cx="3297383" cy="1083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A99E97-D9A6-8094-FEDD-B3A8238D6902}"/>
              </a:ext>
            </a:extLst>
          </p:cNvPr>
          <p:cNvSpPr txBox="1"/>
          <p:nvPr/>
        </p:nvSpPr>
        <p:spPr>
          <a:xfrm>
            <a:off x="876300" y="2350185"/>
            <a:ext cx="45583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Advocacy Initiatives to Build a Better World for Women and Girls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1700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red sign with text&#10;&#10;AI-generated content may be incorrect.">
            <a:extLst>
              <a:ext uri="{FF2B5EF4-FFF2-40B4-BE49-F238E27FC236}">
                <a16:creationId xmlns:a16="http://schemas.microsoft.com/office/drawing/2014/main" id="{DE76795A-BA30-EC56-E6F2-894128712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1" y="252011"/>
            <a:ext cx="3297383" cy="1083640"/>
          </a:xfrm>
          <a:prstGeom prst="rect">
            <a:avLst/>
          </a:prstGeom>
        </p:spPr>
      </p:pic>
      <p:pic>
        <p:nvPicPr>
          <p:cNvPr id="5" name="Picture 4" descr="A map of bangladesh with different colored objects&#10;&#10;AI-generated content may be incorrect.">
            <a:extLst>
              <a:ext uri="{FF2B5EF4-FFF2-40B4-BE49-F238E27FC236}">
                <a16:creationId xmlns:a16="http://schemas.microsoft.com/office/drawing/2014/main" id="{F3B29E5B-A48C-ACA6-5838-D4E018262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56" y="3582103"/>
            <a:ext cx="2560510" cy="3065889"/>
          </a:xfrm>
          <a:prstGeom prst="rect">
            <a:avLst/>
          </a:prstGeom>
        </p:spPr>
      </p:pic>
      <p:pic>
        <p:nvPicPr>
          <p:cNvPr id="1026" name="Picture 2" descr="Tourism Map of Sri Lanka - Srilankaguideathula tours">
            <a:extLst>
              <a:ext uri="{FF2B5EF4-FFF2-40B4-BE49-F238E27FC236}">
                <a16:creationId xmlns:a16="http://schemas.microsoft.com/office/drawing/2014/main" id="{8837D283-1EAA-6DCE-38B0-DFAA9DE63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44" y="3593008"/>
            <a:ext cx="3049641" cy="30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dia Tourist Map | Tourist Places in India | India Tourist ...">
            <a:extLst>
              <a:ext uri="{FF2B5EF4-FFF2-40B4-BE49-F238E27FC236}">
                <a16:creationId xmlns:a16="http://schemas.microsoft.com/office/drawing/2014/main" id="{2A1F86D7-6751-B152-3399-E1AA8ED7B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966" y="3602988"/>
            <a:ext cx="2560510" cy="306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1363AD2-E764-9EB4-A099-3B090F358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600904"/>
              </p:ext>
            </p:extLst>
          </p:nvPr>
        </p:nvGraphicFramePr>
        <p:xfrm>
          <a:off x="374456" y="2406582"/>
          <a:ext cx="11325708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6199">
                  <a:extLst>
                    <a:ext uri="{9D8B030D-6E8A-4147-A177-3AD203B41FA5}">
                      <a16:colId xmlns:a16="http://schemas.microsoft.com/office/drawing/2014/main" val="1308023872"/>
                    </a:ext>
                  </a:extLst>
                </a:gridCol>
                <a:gridCol w="2563812">
                  <a:extLst>
                    <a:ext uri="{9D8B030D-6E8A-4147-A177-3AD203B41FA5}">
                      <a16:colId xmlns:a16="http://schemas.microsoft.com/office/drawing/2014/main" val="4071713952"/>
                    </a:ext>
                  </a:extLst>
                </a:gridCol>
                <a:gridCol w="3387806">
                  <a:extLst>
                    <a:ext uri="{9D8B030D-6E8A-4147-A177-3AD203B41FA5}">
                      <a16:colId xmlns:a16="http://schemas.microsoft.com/office/drawing/2014/main" val="3029831176"/>
                    </a:ext>
                  </a:extLst>
                </a:gridCol>
                <a:gridCol w="2867891">
                  <a:extLst>
                    <a:ext uri="{9D8B030D-6E8A-4147-A177-3AD203B41FA5}">
                      <a16:colId xmlns:a16="http://schemas.microsoft.com/office/drawing/2014/main" val="1553455718"/>
                    </a:ext>
                  </a:extLst>
                </a:gridCol>
              </a:tblGrid>
              <a:tr h="1032161">
                <a:tc>
                  <a:txBody>
                    <a:bodyPr/>
                    <a:lstStyle/>
                    <a:p>
                      <a:r>
                        <a:rPr lang="en-GB" b="1" dirty="0"/>
                        <a:t>Bangladesh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6 Clubs</a:t>
                      </a:r>
                    </a:p>
                    <a:p>
                      <a:r>
                        <a:rPr lang="en-GB" dirty="0"/>
                        <a:t>5 Z and Golden 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India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2 Clubs</a:t>
                      </a:r>
                      <a:br>
                        <a:rPr lang="en-GB" dirty="0"/>
                      </a:br>
                      <a:r>
                        <a:rPr lang="en-GB" dirty="0"/>
                        <a:t>2 Z and Golden 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Nepal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3 Clubs</a:t>
                      </a:r>
                    </a:p>
                    <a:p>
                      <a:r>
                        <a:rPr lang="en-GB" dirty="0"/>
                        <a:t>5 Z and Golden 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Sri Lanka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4 Clubs</a:t>
                      </a:r>
                    </a:p>
                    <a:p>
                      <a:r>
                        <a:rPr lang="en-GB" dirty="0"/>
                        <a:t>3 Z and Golden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699047"/>
                  </a:ext>
                </a:extLst>
              </a:tr>
            </a:tbl>
          </a:graphicData>
        </a:graphic>
      </p:graphicFrame>
      <p:pic>
        <p:nvPicPr>
          <p:cNvPr id="1032" name="Picture 8" descr="Nepal Tourism | Tourism in Nepal">
            <a:extLst>
              <a:ext uri="{FF2B5EF4-FFF2-40B4-BE49-F238E27FC236}">
                <a16:creationId xmlns:a16="http://schemas.microsoft.com/office/drawing/2014/main" id="{CAB27DE1-3AE6-16CE-B6B6-89999509C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476" y="3602988"/>
            <a:ext cx="3317159" cy="303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619EBE-B94A-D730-341F-14374365396D}"/>
              </a:ext>
            </a:extLst>
          </p:cNvPr>
          <p:cNvSpPr txBox="1"/>
          <p:nvPr/>
        </p:nvSpPr>
        <p:spPr>
          <a:xfrm>
            <a:off x="3048000" y="170945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Current Membership Landscape in District 25</a:t>
            </a: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6BFF72-5933-2CDE-A5E5-A357D82087A8}"/>
              </a:ext>
            </a:extLst>
          </p:cNvPr>
          <p:cNvSpPr txBox="1"/>
          <p:nvPr/>
        </p:nvSpPr>
        <p:spPr>
          <a:xfrm>
            <a:off x="5227608" y="71232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Recruiting and Retaining Members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2470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red sign with text&#10;&#10;AI-generated content may be incorrect.">
            <a:extLst>
              <a:ext uri="{FF2B5EF4-FFF2-40B4-BE49-F238E27FC236}">
                <a16:creationId xmlns:a16="http://schemas.microsoft.com/office/drawing/2014/main" id="{C463DA5F-F341-1596-B971-62459D63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6" y="165748"/>
            <a:ext cx="3297383" cy="1083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54C5A5-B8BE-9E10-F223-C6E1B14F32C5}"/>
              </a:ext>
            </a:extLst>
          </p:cNvPr>
          <p:cNvSpPr txBox="1"/>
          <p:nvPr/>
        </p:nvSpPr>
        <p:spPr>
          <a:xfrm>
            <a:off x="353292" y="1381659"/>
            <a:ext cx="4662053" cy="3677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Key Statistics</a:t>
            </a:r>
            <a:endParaRPr lang="en-GB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Total Number of Clubs:</a:t>
            </a:r>
            <a:r>
              <a:rPr lang="en-GB" sz="2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15</a:t>
            </a:r>
            <a:br>
              <a:rPr lang="en-GB" sz="2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 and Golden Z Clubs : 15</a:t>
            </a:r>
            <a:endParaRPr lang="en-GB" sz="24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Active Members:</a:t>
            </a:r>
            <a:r>
              <a:rPr lang="en-GB" sz="2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en-GB" sz="2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435</a:t>
            </a:r>
            <a:r>
              <a:rPr lang="en-GB" sz="2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members across all four countries</a:t>
            </a:r>
            <a:br>
              <a:rPr lang="en-GB" sz="2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 Young Professional members</a:t>
            </a:r>
            <a:endParaRPr lang="en-GB" sz="2800" kern="1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53C97-7CC3-75F6-C423-5C4A6431C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780" y="1600201"/>
            <a:ext cx="5648503" cy="3824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28B959-43AE-F6A3-AF01-CF5E1FBBBE0E}"/>
              </a:ext>
            </a:extLst>
          </p:cNvPr>
          <p:cNvSpPr txBox="1"/>
          <p:nvPr/>
        </p:nvSpPr>
        <p:spPr>
          <a:xfrm>
            <a:off x="9060467" y="5424939"/>
            <a:ext cx="2112816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2024-25 statistics </a:t>
            </a:r>
            <a:r>
              <a:rPr lang="en-GB" kern="100" dirty="0" err="1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upto</a:t>
            </a:r>
            <a:r>
              <a:rPr lang="en-GB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January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BB7F1-13B0-0157-1F59-912C8278FDAD}"/>
              </a:ext>
            </a:extLst>
          </p:cNvPr>
          <p:cNvSpPr txBox="1"/>
          <p:nvPr/>
        </p:nvSpPr>
        <p:spPr>
          <a:xfrm>
            <a:off x="5342626" y="383885"/>
            <a:ext cx="4796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Recruiting and Retaining Members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519782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4D380-F67D-811E-6332-CB29BB5F9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B04C3E-E025-AB78-4EF4-86C9E8963806}"/>
              </a:ext>
            </a:extLst>
          </p:cNvPr>
          <p:cNvSpPr txBox="1"/>
          <p:nvPr/>
        </p:nvSpPr>
        <p:spPr>
          <a:xfrm>
            <a:off x="1556758" y="1480370"/>
            <a:ext cx="5373756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Challenges Faced</a:t>
            </a:r>
            <a:br>
              <a:rPr lang="en-GB" sz="2800" b="1" dirty="0"/>
            </a:br>
            <a:endParaRPr lang="en-GB" sz="2000" b="1" dirty="0"/>
          </a:p>
          <a:p>
            <a:r>
              <a:rPr lang="en-GB" b="1" dirty="0"/>
              <a:t>Aging Membership:</a:t>
            </a:r>
            <a:r>
              <a:rPr lang="en-GB" dirty="0"/>
              <a:t> A significant portion of our members are senior, requiring targeted efforts to attract younger members.</a:t>
            </a:r>
            <a:br>
              <a:rPr lang="en-GB" dirty="0"/>
            </a:br>
            <a:endParaRPr lang="en-GB" dirty="0"/>
          </a:p>
          <a:p>
            <a:r>
              <a:rPr lang="en-GB" b="1" dirty="0"/>
              <a:t>Member Engagement:</a:t>
            </a:r>
            <a:r>
              <a:rPr lang="en-GB" dirty="0"/>
              <a:t> Declining participation in club activities due to professional and personal commitments.</a:t>
            </a:r>
            <a:br>
              <a:rPr lang="en-GB" dirty="0"/>
            </a:br>
            <a:endParaRPr lang="en-GB" dirty="0"/>
          </a:p>
          <a:p>
            <a:r>
              <a:rPr lang="en-GB" b="1" dirty="0"/>
              <a:t>Visibility and Awareness:</a:t>
            </a:r>
            <a:r>
              <a:rPr lang="en-GB" dirty="0"/>
              <a:t> Zonta’s mission and impact are not widely known among younger generations.</a:t>
            </a:r>
            <a:br>
              <a:rPr lang="en-GB" dirty="0"/>
            </a:br>
            <a:endParaRPr lang="en-GB" dirty="0"/>
          </a:p>
          <a:p>
            <a:r>
              <a:rPr lang="en-GB" b="1" dirty="0"/>
              <a:t>Competition:</a:t>
            </a:r>
            <a:r>
              <a:rPr lang="en-GB" dirty="0"/>
              <a:t> Growing number of NGOs and professional networks competing for members' time and commitment.</a:t>
            </a:r>
          </a:p>
        </p:txBody>
      </p:sp>
      <p:pic>
        <p:nvPicPr>
          <p:cNvPr id="4" name="Picture 3" descr="A black and red sign with text&#10;&#10;AI-generated content may be incorrect.">
            <a:extLst>
              <a:ext uri="{FF2B5EF4-FFF2-40B4-BE49-F238E27FC236}">
                <a16:creationId xmlns:a16="http://schemas.microsoft.com/office/drawing/2014/main" id="{EF2A3958-A128-FA96-DB1C-EF6BE8D6E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" y="148349"/>
            <a:ext cx="3297383" cy="1083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85A591-246A-6026-503B-75F521CC485A}"/>
              </a:ext>
            </a:extLst>
          </p:cNvPr>
          <p:cNvSpPr txBox="1"/>
          <p:nvPr/>
        </p:nvSpPr>
        <p:spPr>
          <a:xfrm>
            <a:off x="9157252" y="1480370"/>
            <a:ext cx="2661541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Opportunities</a:t>
            </a:r>
          </a:p>
          <a:p>
            <a:endParaRPr lang="en-GB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Strong foundation of experienced and committed members.</a:t>
            </a:r>
          </a:p>
          <a:p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Expanding interest in gender equality and women's empowerment globally.</a:t>
            </a:r>
          </a:p>
          <a:p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Leverage social media and digital platforms to reach a younger demographic.</a:t>
            </a:r>
          </a:p>
        </p:txBody>
      </p:sp>
      <p:pic>
        <p:nvPicPr>
          <p:cNvPr id="5" name="Picture 4" descr="A group of people with a person with a question mark">
            <a:extLst>
              <a:ext uri="{FF2B5EF4-FFF2-40B4-BE49-F238E27FC236}">
                <a16:creationId xmlns:a16="http://schemas.microsoft.com/office/drawing/2014/main" id="{922C493D-A6A0-5022-66EF-060CB64EE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85" y="4346925"/>
            <a:ext cx="1206362" cy="1156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6A834-15C6-6D3E-C303-B16F2FF0F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46" y="2130203"/>
            <a:ext cx="1213209" cy="1213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BDD6C-BA20-C80F-551D-563783893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78" y="3322247"/>
            <a:ext cx="1156777" cy="1024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058C5C-37E6-3699-B99A-15A795130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54" y="5503703"/>
            <a:ext cx="1205948" cy="1205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9E4B1-264C-1F7F-79F5-664EEC03F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6422" y="1905316"/>
            <a:ext cx="1652974" cy="1652974"/>
          </a:xfrm>
          <a:prstGeom prst="rect">
            <a:avLst/>
          </a:prstGeom>
        </p:spPr>
      </p:pic>
      <p:pic>
        <p:nvPicPr>
          <p:cNvPr id="14" name="Picture 13" descr="A circle of black and white symbols&#10;&#10;AI-generated content may be incorrect.">
            <a:extLst>
              <a:ext uri="{FF2B5EF4-FFF2-40B4-BE49-F238E27FC236}">
                <a16:creationId xmlns:a16="http://schemas.microsoft.com/office/drawing/2014/main" id="{A12614A5-7D18-5D58-60DE-53110BA4DF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69" y="3558290"/>
            <a:ext cx="1652974" cy="1652974"/>
          </a:xfrm>
          <a:prstGeom prst="rect">
            <a:avLst/>
          </a:prstGeom>
        </p:spPr>
      </p:pic>
      <p:pic>
        <p:nvPicPr>
          <p:cNvPr id="17" name="Picture 16" descr="A black and white illustration of a cell phone&#10;&#10;AI-generated content may be incorrect.">
            <a:extLst>
              <a:ext uri="{FF2B5EF4-FFF2-40B4-BE49-F238E27FC236}">
                <a16:creationId xmlns:a16="http://schemas.microsoft.com/office/drawing/2014/main" id="{758F181D-3817-795A-CD5C-F8DE4AECAB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116" y="5211264"/>
            <a:ext cx="1652974" cy="16529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AD9F15-6414-AB42-86D1-32D7C417EAA5}"/>
              </a:ext>
            </a:extLst>
          </p:cNvPr>
          <p:cNvSpPr txBox="1"/>
          <p:nvPr/>
        </p:nvSpPr>
        <p:spPr>
          <a:xfrm>
            <a:off x="5787542" y="4593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Recruiting and Retaining Members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6110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red sign with text&#10;&#10;AI-generated content may be incorrect.">
            <a:extLst>
              <a:ext uri="{FF2B5EF4-FFF2-40B4-BE49-F238E27FC236}">
                <a16:creationId xmlns:a16="http://schemas.microsoft.com/office/drawing/2014/main" id="{EFD4B2A5-DEE8-4DD1-A99D-289684234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" y="102116"/>
            <a:ext cx="3297383" cy="1083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C38B35-D40E-DE16-2228-A424E6BDF643}"/>
              </a:ext>
            </a:extLst>
          </p:cNvPr>
          <p:cNvSpPr txBox="1"/>
          <p:nvPr/>
        </p:nvSpPr>
        <p:spPr>
          <a:xfrm>
            <a:off x="3175000" y="2082800"/>
            <a:ext cx="859622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Engagement and Value: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Create meaningful projects aligned with Zonta’s mission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Leadership and personal development opportunities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Regular communication and feedback channels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Recognition and Appreciation: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Celebrate member milestones and contributions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Member awards and public recognition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Inclusive Environment: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Encourage diverse perspectives and ideas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Provide mentorship opportunities</a:t>
            </a:r>
            <a:br>
              <a:rPr lang="en-GB" sz="2400" dirty="0"/>
            </a:br>
            <a:endParaRPr lang="en-GB" sz="2400" dirty="0"/>
          </a:p>
        </p:txBody>
      </p:sp>
      <p:pic>
        <p:nvPicPr>
          <p:cNvPr id="15" name="Picture 14" descr="A handshake with a trophy and stars&#10;&#10;AI-generated content may be incorrect.">
            <a:extLst>
              <a:ext uri="{FF2B5EF4-FFF2-40B4-BE49-F238E27FC236}">
                <a16:creationId xmlns:a16="http://schemas.microsoft.com/office/drawing/2014/main" id="{341B58F5-E1E2-A7FA-D194-7E4E0B5B0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34" y="3556147"/>
            <a:ext cx="1685058" cy="1685058"/>
          </a:xfrm>
          <a:prstGeom prst="rect">
            <a:avLst/>
          </a:prstGeom>
        </p:spPr>
      </p:pic>
      <p:pic>
        <p:nvPicPr>
          <p:cNvPr id="19" name="Picture 18" descr="A circle with colorful people and different symbols&#10;&#10;AI-generated content may be incorrect.">
            <a:extLst>
              <a:ext uri="{FF2B5EF4-FFF2-40B4-BE49-F238E27FC236}">
                <a16:creationId xmlns:a16="http://schemas.microsoft.com/office/drawing/2014/main" id="{51B5013A-5AF8-0254-37DB-3126C7EB7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335" y="5241205"/>
            <a:ext cx="1616795" cy="1616795"/>
          </a:xfrm>
          <a:prstGeom prst="rect">
            <a:avLst/>
          </a:prstGeom>
        </p:spPr>
      </p:pic>
      <p:pic>
        <p:nvPicPr>
          <p:cNvPr id="21" name="Picture 20" descr="A group of icons and symbols&#10;&#10;AI-generated content may be incorrect.">
            <a:extLst>
              <a:ext uri="{FF2B5EF4-FFF2-40B4-BE49-F238E27FC236}">
                <a16:creationId xmlns:a16="http://schemas.microsoft.com/office/drawing/2014/main" id="{11BB8BB1-2F9E-0F16-443C-DE0E49ED0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335" y="1986830"/>
            <a:ext cx="1685057" cy="16850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6D9BC3-E447-98A8-6AB4-6E9EFB6F8DCD}"/>
              </a:ext>
            </a:extLst>
          </p:cNvPr>
          <p:cNvSpPr txBox="1"/>
          <p:nvPr/>
        </p:nvSpPr>
        <p:spPr>
          <a:xfrm>
            <a:off x="3175000" y="137266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Retention Strategies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3DFB3-3F3A-AF04-0971-70E4EBC526C2}"/>
              </a:ext>
            </a:extLst>
          </p:cNvPr>
          <p:cNvSpPr txBox="1"/>
          <p:nvPr/>
        </p:nvSpPr>
        <p:spPr>
          <a:xfrm>
            <a:off x="5239109" y="4131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Recruiting and Retaining Members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83370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red sign with text&#10;&#10;AI-generated content may be incorrect.">
            <a:extLst>
              <a:ext uri="{FF2B5EF4-FFF2-40B4-BE49-F238E27FC236}">
                <a16:creationId xmlns:a16="http://schemas.microsoft.com/office/drawing/2014/main" id="{AD0C92DB-A794-373E-7C70-475E18A51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203629"/>
            <a:ext cx="3297383" cy="1083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BF45D6-CADF-32BB-7562-5ED680FEA9E9}"/>
              </a:ext>
            </a:extLst>
          </p:cNvPr>
          <p:cNvSpPr txBox="1"/>
          <p:nvPr/>
        </p:nvSpPr>
        <p:spPr>
          <a:xfrm>
            <a:off x="500194" y="1484373"/>
            <a:ext cx="3942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Recruitment Strategies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74B985-64E5-94C1-DF25-0D7445C8A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273" y="1575758"/>
            <a:ext cx="5282242" cy="528224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035B893-8CBE-AD44-E760-DC862C3B6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883" y="2348893"/>
            <a:ext cx="478241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Women Professionals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Networking Opportunities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Professional Development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Visibility and Recognition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Young Leaders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Social Media Engagement</a:t>
            </a:r>
            <a:endParaRPr lang="en-US" altLang="en-US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Empowerment Programs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Incentivize Membership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b="1" dirty="0">
                <a:latin typeface="Arial" panose="020B0604020202020204" pitchFamily="34" charset="0"/>
              </a:rPr>
              <a:t>Advocates for Equality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Advocacy Campaigns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Partnerships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latin typeface="Arial" panose="020B0604020202020204" pitchFamily="34" charset="0"/>
              </a:rPr>
              <a:t>Share 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Stories to inspire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D145DA-D446-93A2-2376-6A033F7830C3}"/>
              </a:ext>
            </a:extLst>
          </p:cNvPr>
          <p:cNvSpPr txBox="1"/>
          <p:nvPr/>
        </p:nvSpPr>
        <p:spPr>
          <a:xfrm>
            <a:off x="5736745" y="51461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Recruiting and Retaining Members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20858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2121B0-A2CC-776E-C114-D5215CACFBFD}"/>
              </a:ext>
            </a:extLst>
          </p:cNvPr>
          <p:cNvSpPr txBox="1"/>
          <p:nvPr/>
        </p:nvSpPr>
        <p:spPr>
          <a:xfrm>
            <a:off x="6096000" y="826657"/>
            <a:ext cx="4762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Advocacy Initiatives to Build a Better World for Women and Girls</a:t>
            </a:r>
            <a:endParaRPr lang="en-GB" sz="2400" b="1" dirty="0"/>
          </a:p>
        </p:txBody>
      </p:sp>
      <p:pic>
        <p:nvPicPr>
          <p:cNvPr id="4" name="Picture 3" descr="A black and red sign with text">
            <a:extLst>
              <a:ext uri="{FF2B5EF4-FFF2-40B4-BE49-F238E27FC236}">
                <a16:creationId xmlns:a16="http://schemas.microsoft.com/office/drawing/2014/main" id="{E21C76C2-C157-28D3-6DF8-90A59D356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62" y="700335"/>
            <a:ext cx="3297383" cy="1083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52BF0C-696D-B126-909C-63BD243645C0}"/>
              </a:ext>
            </a:extLst>
          </p:cNvPr>
          <p:cNvSpPr txBox="1"/>
          <p:nvPr/>
        </p:nvSpPr>
        <p:spPr>
          <a:xfrm>
            <a:off x="545504" y="2707482"/>
            <a:ext cx="491789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Zonta Club of Kathmandu  </a:t>
            </a:r>
          </a:p>
          <a:p>
            <a:endParaRPr lang="en-GB" dirty="0">
              <a:latin typeface="Helvetica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GB" dirty="0"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</a:t>
            </a:r>
            <a:r>
              <a:rPr lang="en-GB" sz="1800" dirty="0"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articipated and shared the recommendations on Ending Child Marriage to be discussed during the 90th session on CEDAW. </a:t>
            </a:r>
            <a:endParaRPr lang="en-GB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GB" dirty="0"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The </a:t>
            </a:r>
            <a:r>
              <a:rPr lang="en-GB" sz="1800" dirty="0"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meeting was led by </a:t>
            </a:r>
            <a:r>
              <a:rPr lang="en-GB" sz="1800" dirty="0" err="1"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Honorable</a:t>
            </a:r>
            <a:r>
              <a:rPr lang="en-GB" sz="1800" dirty="0"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Minister, Ministry of Women, Children and Senior Citizens of Nepal,. </a:t>
            </a:r>
          </a:p>
          <a:p>
            <a:endParaRPr lang="en-GB" dirty="0">
              <a:latin typeface="Helvetica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GB" sz="1800" dirty="0">
              <a:effectLst/>
              <a:latin typeface="Helvetica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10" name="Picture 9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DE3D3350-CA55-CE7D-6F93-DEFFBA7CA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68427"/>
            <a:ext cx="6013860" cy="42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8CBAC-AC0F-3D75-8C3B-4335292B9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B46214-9B7D-F410-9EEC-4B77CAB834DA}"/>
              </a:ext>
            </a:extLst>
          </p:cNvPr>
          <p:cNvSpPr txBox="1"/>
          <p:nvPr/>
        </p:nvSpPr>
        <p:spPr>
          <a:xfrm>
            <a:off x="6096000" y="826657"/>
            <a:ext cx="4762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Advocacy Initiatives to Build a Better World for Women and Girls</a:t>
            </a:r>
            <a:endParaRPr lang="en-GB" sz="2400" b="1" dirty="0"/>
          </a:p>
        </p:txBody>
      </p:sp>
      <p:pic>
        <p:nvPicPr>
          <p:cNvPr id="4" name="Picture 3" descr="A black and red sign with text">
            <a:extLst>
              <a:ext uri="{FF2B5EF4-FFF2-40B4-BE49-F238E27FC236}">
                <a16:creationId xmlns:a16="http://schemas.microsoft.com/office/drawing/2014/main" id="{0B266916-8A25-E114-9CD2-C8ABB5DD4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62" y="700335"/>
            <a:ext cx="3297383" cy="1083640"/>
          </a:xfrm>
          <a:prstGeom prst="rect">
            <a:avLst/>
          </a:prstGeom>
        </p:spPr>
      </p:pic>
      <p:pic>
        <p:nvPicPr>
          <p:cNvPr id="5" name="Picture 4" descr="A poster for a women's event&#10;&#10;AI-generated content may be incorrect.">
            <a:extLst>
              <a:ext uri="{FF2B5EF4-FFF2-40B4-BE49-F238E27FC236}">
                <a16:creationId xmlns:a16="http://schemas.microsoft.com/office/drawing/2014/main" id="{734D55AC-539F-3046-FB2C-269F4ABC4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90" y="1961407"/>
            <a:ext cx="4237137" cy="4695702"/>
          </a:xfrm>
          <a:prstGeom prst="rect">
            <a:avLst/>
          </a:prstGeom>
        </p:spPr>
      </p:pic>
      <p:pic>
        <p:nvPicPr>
          <p:cNvPr id="7" name="Picture 6" descr="A person holding megaphone and a person with a mask">
            <a:extLst>
              <a:ext uri="{FF2B5EF4-FFF2-40B4-BE49-F238E27FC236}">
                <a16:creationId xmlns:a16="http://schemas.microsoft.com/office/drawing/2014/main" id="{43DEEE13-FF52-4EF2-06CB-E0AD40C20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537" y="3688771"/>
            <a:ext cx="5495259" cy="2923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2640AD-5215-8111-B947-3F96348560AC}"/>
              </a:ext>
            </a:extLst>
          </p:cNvPr>
          <p:cNvSpPr txBox="1"/>
          <p:nvPr/>
        </p:nvSpPr>
        <p:spPr>
          <a:xfrm>
            <a:off x="4871049" y="1973964"/>
            <a:ext cx="4934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</a:t>
            </a:r>
            <a:r>
              <a:rPr lang="en-GB" sz="1800" dirty="0">
                <a:effectLst/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ender based violence advocacy programmes</a:t>
            </a:r>
          </a:p>
          <a:p>
            <a:r>
              <a:rPr lang="en-GB" dirty="0">
                <a:latin typeface="Helvetica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By Zonta Club of Dhaka II</a:t>
            </a:r>
            <a:endParaRPr lang="en-GB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EC35C-9082-BB1E-B4B9-E288D759DAD1}"/>
              </a:ext>
            </a:extLst>
          </p:cNvPr>
          <p:cNvSpPr txBox="1"/>
          <p:nvPr/>
        </p:nvSpPr>
        <p:spPr>
          <a:xfrm>
            <a:off x="8482641" y="2936605"/>
            <a:ext cx="3008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Helvetica" panose="020B0604020202020204" pitchFamily="34" charset="0"/>
                <a:ea typeface="Aptos" panose="020B0004020202020204" pitchFamily="34" charset="0"/>
              </a:rPr>
              <a:t>Billboard campaigns by Zonta Clubs of Colombo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882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6BFC3-FBF4-72FD-1BAC-D11E8420F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4E453B-56D9-1151-1906-B43A151357FE}"/>
              </a:ext>
            </a:extLst>
          </p:cNvPr>
          <p:cNvSpPr txBox="1"/>
          <p:nvPr/>
        </p:nvSpPr>
        <p:spPr>
          <a:xfrm>
            <a:off x="6096000" y="826657"/>
            <a:ext cx="4762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Advocacy Initiatives to Build a Better World for Women and Girls</a:t>
            </a:r>
            <a:endParaRPr lang="en-GB" sz="2400" b="1" dirty="0"/>
          </a:p>
        </p:txBody>
      </p:sp>
      <p:pic>
        <p:nvPicPr>
          <p:cNvPr id="4" name="Picture 3" descr="A black and red sign with text">
            <a:extLst>
              <a:ext uri="{FF2B5EF4-FFF2-40B4-BE49-F238E27FC236}">
                <a16:creationId xmlns:a16="http://schemas.microsoft.com/office/drawing/2014/main" id="{DC067D7B-9682-EFE4-0405-5540CBCBE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62" y="700335"/>
            <a:ext cx="3297383" cy="1083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3A21FC-C588-03D9-330C-85BECCC16111}"/>
              </a:ext>
            </a:extLst>
          </p:cNvPr>
          <p:cNvSpPr txBox="1"/>
          <p:nvPr/>
        </p:nvSpPr>
        <p:spPr>
          <a:xfrm>
            <a:off x="5035550" y="23231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Helvetica" panose="020B0604020202020204" pitchFamily="34" charset="0"/>
                <a:ea typeface="Aptos" panose="020B0004020202020204" pitchFamily="34" charset="0"/>
              </a:rPr>
              <a:t>..Advocacy programs/sessions</a:t>
            </a:r>
            <a:endParaRPr lang="en-GB" dirty="0"/>
          </a:p>
        </p:txBody>
      </p:sp>
      <p:pic>
        <p:nvPicPr>
          <p:cNvPr id="10" name="Picture 9" descr="A group of women sitting at a table">
            <a:extLst>
              <a:ext uri="{FF2B5EF4-FFF2-40B4-BE49-F238E27FC236}">
                <a16:creationId xmlns:a16="http://schemas.microsoft.com/office/drawing/2014/main" id="{E7FB8691-6E43-237D-B2DA-B8AB3DAA5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42" y="2216988"/>
            <a:ext cx="4068428" cy="2300018"/>
          </a:xfrm>
          <a:prstGeom prst="rect">
            <a:avLst/>
          </a:prstGeom>
        </p:spPr>
      </p:pic>
      <p:pic>
        <p:nvPicPr>
          <p:cNvPr id="13" name="Picture 12" descr="A person standing in a room with a group of people sitting in chairs&#10;&#10;AI-generated content may be incorrect.">
            <a:extLst>
              <a:ext uri="{FF2B5EF4-FFF2-40B4-BE49-F238E27FC236}">
                <a16:creationId xmlns:a16="http://schemas.microsoft.com/office/drawing/2014/main" id="{C0483571-0CDF-D1F3-EFE2-991F7AFE6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427" y="3124200"/>
            <a:ext cx="3656883" cy="3656883"/>
          </a:xfrm>
          <a:prstGeom prst="rect">
            <a:avLst/>
          </a:prstGeom>
        </p:spPr>
      </p:pic>
      <p:pic>
        <p:nvPicPr>
          <p:cNvPr id="15" name="Picture 1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9D691F82-4AD2-C1E1-E71C-59C852889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240" y="2216987"/>
            <a:ext cx="3397418" cy="4529889"/>
          </a:xfrm>
          <a:prstGeom prst="rect">
            <a:avLst/>
          </a:prstGeom>
        </p:spPr>
      </p:pic>
      <p:pic>
        <p:nvPicPr>
          <p:cNvPr id="17" name="Picture 16" descr="A group of people holding a banner">
            <a:extLst>
              <a:ext uri="{FF2B5EF4-FFF2-40B4-BE49-F238E27FC236}">
                <a16:creationId xmlns:a16="http://schemas.microsoft.com/office/drawing/2014/main" id="{464C36D0-1616-B956-CCB5-94650BDAC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98" y="4517006"/>
            <a:ext cx="4079672" cy="226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75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1DAB12F-20F0-402E-8D64-29BAAD2AA954}">
  <we:reference id="wa200007130" version="1.0.0.1" store="en-US" storeType="OMEX"/>
  <we:alternateReferences>
    <we:reference id="WA200007130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29D2E89C43D397448AEB250699E4A93A" ma:contentTypeVersion="20" ma:contentTypeDescription="新しいドキュメントを作成します。" ma:contentTypeScope="" ma:versionID="e4432917c217bc316af234ecab1d79bb">
  <xsd:schema xmlns:xsd="http://www.w3.org/2001/XMLSchema" xmlns:xs="http://www.w3.org/2001/XMLSchema" xmlns:p="http://schemas.microsoft.com/office/2006/metadata/properties" xmlns:ns2="f3550e90-4819-46c0-91ad-0e08c728f6fe" xmlns:ns3="78186f32-bb56-499a-8241-03d2de0982d8" targetNamespace="http://schemas.microsoft.com/office/2006/metadata/properties" ma:root="true" ma:fieldsID="21f7163fbe6e7e7635b987118ad2088b" ns2:_="" ns3:_="">
    <xsd:import namespace="f3550e90-4819-46c0-91ad-0e08c728f6fe"/>
    <xsd:import namespace="78186f32-bb56-499a-8241-03d2de0982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50e90-4819-46c0-91ad-0e08c728f6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承認の状態" ma:internalName="_x627f__x8a8d__x306e__x72b6__x614b_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3321bb32-08fb-4944-882b-f4da825376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186f32-bb56-499a-8241-03d2de0982d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9c354c0-6910-4b5d-a963-fb61377bc44f}" ma:internalName="TaxCatchAll" ma:showField="CatchAllData" ma:web="78186f32-bb56-499a-8241-03d2de0982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186f32-bb56-499a-8241-03d2de0982d8" xsi:nil="true"/>
    <lcf76f155ced4ddcb4097134ff3c332f xmlns="f3550e90-4819-46c0-91ad-0e08c728f6fe">
      <Terms xmlns="http://schemas.microsoft.com/office/infopath/2007/PartnerControls"/>
    </lcf76f155ced4ddcb4097134ff3c332f>
    <_Flow_SignoffStatus xmlns="f3550e90-4819-46c0-91ad-0e08c728f6fe" xsi:nil="true"/>
  </documentManagement>
</p:properties>
</file>

<file path=customXml/itemProps1.xml><?xml version="1.0" encoding="utf-8"?>
<ds:datastoreItem xmlns:ds="http://schemas.openxmlformats.org/officeDocument/2006/customXml" ds:itemID="{B384BA49-D87C-4DD1-87F7-7B557655F9CA}"/>
</file>

<file path=customXml/itemProps2.xml><?xml version="1.0" encoding="utf-8"?>
<ds:datastoreItem xmlns:ds="http://schemas.openxmlformats.org/officeDocument/2006/customXml" ds:itemID="{0EB394B8-617B-4BD9-9833-81DF30493613}"/>
</file>

<file path=customXml/itemProps3.xml><?xml version="1.0" encoding="utf-8"?>
<ds:datastoreItem xmlns:ds="http://schemas.openxmlformats.org/officeDocument/2006/customXml" ds:itemID="{B0DBB6D6-A230-430D-BAD8-9D47654ADE03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443</Words>
  <Application>Microsoft Office PowerPoint</Application>
  <PresentationFormat>ワイド画面</PresentationFormat>
  <Paragraphs>84</Paragraphs>
  <Slides>11</Slides>
  <Notes>1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9" baseType="lpstr">
      <vt:lpstr>游ゴシック</vt:lpstr>
      <vt:lpstr>Aptos</vt:lpstr>
      <vt:lpstr>Aptos Display</vt:lpstr>
      <vt:lpstr>Arial</vt:lpstr>
      <vt:lpstr>Calibri</vt:lpstr>
      <vt:lpstr>Helvetica</vt:lpstr>
      <vt:lpstr>Symbol</vt:lpstr>
      <vt:lpstr>Office Theme</vt:lpstr>
      <vt:lpstr> Strengthening Zonta District 25  Recruiting and Retaining Members   Advocacy Initiatives to Build a Better World for Women and Girls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Ratten Abdulhussein | Pan Lanka</dc:creator>
  <cp:lastModifiedBy>三郎 浅野</cp:lastModifiedBy>
  <cp:revision>3</cp:revision>
  <dcterms:created xsi:type="dcterms:W3CDTF">2025-03-06T01:47:35Z</dcterms:created>
  <dcterms:modified xsi:type="dcterms:W3CDTF">2025-03-10T03:57:17Z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0x01010029D2E89C43D397448AEB250699E4A93A</vt:lpwstr>
  </property>
  <property fmtid="{D5CDD505-2E9C-101B-9397-08002B2CF9AE}" pid="3" name="MediaServiceImageTags">
    <vt:lpwstr/>
  </property>
</Properties>
</file>